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E3FF"/>
    <a:srgbClr val="466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6417" autoAdjust="0"/>
  </p:normalViewPr>
  <p:slideViewPr>
    <p:cSldViewPr snapToGrid="0">
      <p:cViewPr varScale="1">
        <p:scale>
          <a:sx n="103" d="100"/>
          <a:sy n="103" d="100"/>
        </p:scale>
        <p:origin x="144" y="288"/>
      </p:cViewPr>
      <p:guideLst/>
    </p:cSldViewPr>
  </p:slideViewPr>
  <p:outlineViewPr>
    <p:cViewPr>
      <p:scale>
        <a:sx n="33" d="100"/>
        <a:sy n="33" d="100"/>
      </p:scale>
      <p:origin x="0" y="-44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6F126-031C-4E9F-912B-15DB848089C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DC66-FEF5-4FA6-8C1A-0CFCDD42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what</a:t>
            </a:r>
            <a:r>
              <a:rPr lang="en-US" baseline="0" dirty="0"/>
              <a:t> it looks like in Azure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3CDC-DB11-4F84-AE49-E4217728F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helloWorldWebPart02</a:t>
            </a:r>
          </a:p>
          <a:p>
            <a:r>
              <a:rPr lang="en-US" dirty="0" err="1"/>
              <a:t>Yo</a:t>
            </a:r>
            <a:r>
              <a:rPr lang="en-US" baseline="0" dirty="0"/>
              <a:t> @</a:t>
            </a:r>
            <a:r>
              <a:rPr lang="en-US" baseline="0" dirty="0" err="1"/>
              <a:t>microsoft</a:t>
            </a:r>
            <a:r>
              <a:rPr lang="en-US" baseline="0" dirty="0"/>
              <a:t>/</a:t>
            </a:r>
            <a:r>
              <a:rPr lang="en-US" baseline="0" dirty="0" err="1"/>
              <a:t>sharepoint</a:t>
            </a:r>
            <a:endParaRPr lang="en-US" baseline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3CDC-DB11-4F84-AE49-E4217728FE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192"/>
            <a:ext cx="10515600" cy="485377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4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6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9252"/>
            <a:ext cx="5181600" cy="4767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9252"/>
            <a:ext cx="5181600" cy="4767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6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67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Group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6430181"/>
              </p:ext>
            </p:extLst>
          </p:nvPr>
        </p:nvGraphicFramePr>
        <p:xfrm>
          <a:off x="585317" y="1312748"/>
          <a:ext cx="11040534" cy="1223963"/>
        </p:xfrm>
        <a:graphic>
          <a:graphicData uri="http://schemas.openxmlformats.org/drawingml/2006/table">
            <a:tbl>
              <a:tblPr/>
              <a:tblGrid>
                <a:gridCol w="193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21920" marR="12192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Last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Current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Key Message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Project Status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32"/>
          <p:cNvSpPr>
            <a:spLocks noChangeArrowheads="1"/>
          </p:cNvSpPr>
          <p:nvPr userDrawn="1"/>
        </p:nvSpPr>
        <p:spPr bwMode="auto">
          <a:xfrm>
            <a:off x="680566" y="2752610"/>
            <a:ext cx="5556251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Key Accomplishments:</a:t>
            </a:r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>
            <a:off x="6236818" y="2752610"/>
            <a:ext cx="538903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Key Open Issues and Risks: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680566" y="3025661"/>
            <a:ext cx="5556251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Ü"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35"/>
          <p:cNvSpPr>
            <a:spLocks noChangeArrowheads="1"/>
          </p:cNvSpPr>
          <p:nvPr userDrawn="1"/>
        </p:nvSpPr>
        <p:spPr bwMode="auto">
          <a:xfrm>
            <a:off x="6236818" y="3025661"/>
            <a:ext cx="538903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marR="0" lvl="0" indent="-1666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 </a:t>
            </a:r>
          </a:p>
          <a:p>
            <a:pPr marL="166688" marR="0" lvl="0" indent="-1666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1" name="Rectangle 36"/>
          <p:cNvSpPr>
            <a:spLocks noChangeArrowheads="1"/>
          </p:cNvSpPr>
          <p:nvPr userDrawn="1"/>
        </p:nvSpPr>
        <p:spPr bwMode="auto">
          <a:xfrm>
            <a:off x="680567" y="4890974"/>
            <a:ext cx="1094528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Major Milestones (next two weeks) and Status</a:t>
            </a:r>
          </a:p>
        </p:txBody>
      </p:sp>
      <p:sp>
        <p:nvSpPr>
          <p:cNvPr id="12" name="Rectangle 38"/>
          <p:cNvSpPr>
            <a:spLocks noChangeArrowheads="1"/>
          </p:cNvSpPr>
          <p:nvPr userDrawn="1"/>
        </p:nvSpPr>
        <p:spPr bwMode="auto">
          <a:xfrm>
            <a:off x="680566" y="5164023"/>
            <a:ext cx="5471584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marR="0" lvl="0" indent="-1666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3" name="Line 40"/>
          <p:cNvSpPr>
            <a:spLocks noChangeShapeType="1"/>
          </p:cNvSpPr>
          <p:nvPr userDrawn="1"/>
        </p:nvSpPr>
        <p:spPr bwMode="auto">
          <a:xfrm>
            <a:off x="6236818" y="2752611"/>
            <a:ext cx="12700" cy="2016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585317" y="3025661"/>
            <a:ext cx="11040533" cy="158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5" name="Line 43"/>
          <p:cNvSpPr>
            <a:spLocks noChangeShapeType="1"/>
          </p:cNvSpPr>
          <p:nvPr userDrawn="1"/>
        </p:nvSpPr>
        <p:spPr bwMode="auto">
          <a:xfrm flipV="1">
            <a:off x="585317" y="5129098"/>
            <a:ext cx="1103841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6" name="Line 44"/>
          <p:cNvSpPr>
            <a:spLocks noChangeShapeType="1"/>
          </p:cNvSpPr>
          <p:nvPr userDrawn="1"/>
        </p:nvSpPr>
        <p:spPr bwMode="auto">
          <a:xfrm>
            <a:off x="585317" y="2752611"/>
            <a:ext cx="0" cy="34575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7" name="Line 45"/>
          <p:cNvSpPr>
            <a:spLocks noChangeShapeType="1"/>
          </p:cNvSpPr>
          <p:nvPr userDrawn="1"/>
        </p:nvSpPr>
        <p:spPr bwMode="auto">
          <a:xfrm>
            <a:off x="11625850" y="2752611"/>
            <a:ext cx="0" cy="34385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8" name="Line 46"/>
          <p:cNvSpPr>
            <a:spLocks noChangeShapeType="1"/>
          </p:cNvSpPr>
          <p:nvPr userDrawn="1"/>
        </p:nvSpPr>
        <p:spPr bwMode="auto">
          <a:xfrm>
            <a:off x="585317" y="2752610"/>
            <a:ext cx="1104053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9" name="Line 47"/>
          <p:cNvSpPr>
            <a:spLocks noChangeShapeType="1"/>
          </p:cNvSpPr>
          <p:nvPr userDrawn="1"/>
        </p:nvSpPr>
        <p:spPr bwMode="auto">
          <a:xfrm flipV="1">
            <a:off x="585317" y="6191135"/>
            <a:ext cx="11040533" cy="190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 flipV="1">
            <a:off x="585317" y="4768735"/>
            <a:ext cx="1103841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1" name="Rectangle 49"/>
          <p:cNvSpPr>
            <a:spLocks noChangeArrowheads="1"/>
          </p:cNvSpPr>
          <p:nvPr userDrawn="1"/>
        </p:nvSpPr>
        <p:spPr bwMode="auto">
          <a:xfrm>
            <a:off x="6249518" y="5129098"/>
            <a:ext cx="536363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marR="0" lvl="0" indent="-1666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1038" y="3041650"/>
            <a:ext cx="5470525" cy="16430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337300" y="3041650"/>
            <a:ext cx="5184775" cy="172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81038" y="5164138"/>
            <a:ext cx="10847387" cy="99218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584825" y="1652588"/>
            <a:ext cx="5937250" cy="8159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B90-0627-463A-9855-03C1FF0BF03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3710-2B8A-40A5-8EE2-F53ABD55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0160"/>
            <a:ext cx="10515600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r>
              <a:rPr lang="en-US" sz="2800" dirty="0">
                <a:solidFill>
                  <a:srgbClr val="1CE3FF"/>
                </a:solidFill>
                <a:latin typeface="Arial"/>
                <a:cs typeface="Arial"/>
              </a:rPr>
              <a:t> success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C310B90-0627-463A-9855-03C1FF0BF03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DAD3710-2B8A-40A5-8EE2-F53ABD557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53000" y="6438763"/>
            <a:ext cx="2286000" cy="2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E3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voitanos.io/products/mastering-the-sharepoint-framework-star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ncore.com/blog/migrate-sharepoint-javascript-customizations-to-sharepoint-framework-reference-functions-from-script-files/" TargetMode="External"/><Relationship Id="rId7" Type="http://schemas.openxmlformats.org/officeDocument/2006/relationships/hyperlink" Target="https://www.voitanos.io/products/mastering-the-sharepoint-framework-starter" TargetMode="External"/><Relationship Id="rId2" Type="http://schemas.openxmlformats.org/officeDocument/2006/relationships/hyperlink" Target="https://dev.office.com/sharepoint/docs/spfx/set-up-your-developer-ten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sharepoint/dev/sp-add-ins/working-with-lists-and-list-items-with-rest" TargetMode="External"/><Relationship Id="rId5" Type="http://schemas.openxmlformats.org/officeDocument/2006/relationships/hyperlink" Target="http://darkskyapp.github.io/skycons/" TargetMode="External"/><Relationship Id="rId4" Type="http://schemas.openxmlformats.org/officeDocument/2006/relationships/hyperlink" Target="https://docs.com/european-collaboration-summit/5284/building-great-client-side-web-parts-with-spf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0C91-5875-4040-852C-411F4074B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</a:t>
            </a:r>
            <a:r>
              <a:rPr lang="en-US" baseline="0" dirty="0"/>
              <a:t> of Business Solutions in SharePoint Online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9CD77-B9BD-4198-A57F-8F8C83F96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Leveraging</a:t>
            </a:r>
            <a:r>
              <a:rPr lang="en-US" baseline="0" dirty="0"/>
              <a:t> Azure and the New SharePoint Framework (</a:t>
            </a:r>
            <a:r>
              <a:rPr lang="en-US" baseline="0" dirty="0" err="1"/>
              <a:t>SPFx</a:t>
            </a:r>
            <a:r>
              <a:rPr lang="en-US" baseline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10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Publishing</a:t>
            </a:r>
            <a:r>
              <a:rPr lang="en-US" baseline="0" dirty="0"/>
              <a:t> the Azure Function from VS2017</a:t>
            </a:r>
            <a:endParaRPr lang="en-US" dirty="0"/>
          </a:p>
        </p:txBody>
      </p:sp>
      <p:pic>
        <p:nvPicPr>
          <p:cNvPr id="3074" name="Picture 2" descr="Search Solution Explorer (Ctrl+;) &#10;Solution '8AWeatherApp' (I project) &#10;eatherApp &#10;Build &#10;Rebuild &#10;Clean &#10;Pack &#10;File Nesting &#10;Scope to This &#10;New Solution Explorer View &#10;Edit 8AWeatherApp.csproj &#10;Update All Image Sprites &#10;Add &#10;Quick Install Package... &#10;Manage NuGet Packages... &#10;Set as StartUp Project &#10;Debug &#10;Source Control &#10;Cut &#10;Remove &#10;Rename &#10;Unload Project &#10;Image Optimizer &#10;Open Folder in File Explorer &#10;Open Command Line &#10;Properties &#10;Shift+Alt+O &#10;Ctrl+X &#10;Alt* Enter &#10;pendencies &#10;Ignore &#10;05 on &#10;Isettings.json &#10;rieveWeather.cs &#10;herlnfo.cs &#10;er Team Explorer &#10;General &#10;8AWeatherApp.csproj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1690688"/>
            <a:ext cx="4099560" cy="45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2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</a:t>
            </a:r>
            <a:r>
              <a:rPr lang="en-US" baseline="0" dirty="0"/>
              <a:t> the App Service to Hold the Function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2DE9D-3DBB-41B2-8732-18D59507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18" y="1460978"/>
            <a:ext cx="6633023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Finalize</a:t>
            </a:r>
            <a:r>
              <a:rPr lang="en-US" baseline="0" dirty="0"/>
              <a:t> and Publish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63340-8DDF-4BCE-85B2-93AEE8F98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11" y="1859495"/>
            <a:ext cx="9522777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SharePoint</a:t>
            </a:r>
            <a:r>
              <a:rPr lang="en-US" baseline="0" dirty="0"/>
              <a:t> Framework (</a:t>
            </a:r>
            <a:r>
              <a:rPr lang="en-US" baseline="0" dirty="0" err="1"/>
              <a:t>SPFx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</a:t>
            </a:r>
            <a:r>
              <a:rPr lang="en-US" baseline="0" dirty="0"/>
              <a:t> </a:t>
            </a:r>
            <a:r>
              <a:rPr lang="en-US" dirty="0"/>
              <a:t>browser </a:t>
            </a:r>
            <a:r>
              <a:rPr lang="en-US" baseline="0" dirty="0"/>
              <a:t>support for client-side customization</a:t>
            </a:r>
          </a:p>
          <a:p>
            <a:r>
              <a:rPr lang="en-US" baseline="0" dirty="0"/>
              <a:t>Provides easy access to SharePoint data</a:t>
            </a:r>
          </a:p>
          <a:p>
            <a:r>
              <a:rPr lang="en-US" baseline="0" dirty="0"/>
              <a:t>Customizations run in current user context</a:t>
            </a:r>
          </a:p>
          <a:p>
            <a:r>
              <a:rPr lang="en-US" dirty="0"/>
              <a:t>Open source web </a:t>
            </a:r>
            <a:r>
              <a:rPr lang="en-US" dirty="0" err="1"/>
              <a:t>dev</a:t>
            </a:r>
            <a:r>
              <a:rPr lang="en-US" dirty="0"/>
              <a:t> tools</a:t>
            </a:r>
          </a:p>
          <a:p>
            <a:r>
              <a:rPr lang="en-US" dirty="0"/>
              <a:t>Became generally available in SPO Spring ’17</a:t>
            </a:r>
          </a:p>
          <a:p>
            <a:r>
              <a:rPr lang="en-US" dirty="0"/>
              <a:t>*JUST* released to On-Premises</a:t>
            </a:r>
            <a:r>
              <a:rPr lang="en-US" baseline="0" dirty="0"/>
              <a:t> SP2016 Fall ‘17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FCEA-2215-4252-93BD-3AA5AF4B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 Development</a:t>
            </a:r>
            <a:r>
              <a:rPr lang="en-US" baseline="0" dirty="0"/>
              <a:t> 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3BC2-4F60-442E-9A3D-4574D4935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 App Catalog Site – necessary for production deployment </a:t>
            </a:r>
          </a:p>
          <a:p>
            <a:r>
              <a:rPr lang="en-US" dirty="0"/>
              <a:t>SPO Developer Site – necessary for testing</a:t>
            </a:r>
          </a:p>
          <a:p>
            <a:r>
              <a:rPr lang="en-US" dirty="0"/>
              <a:t>[Demo Sites]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0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74E-8D64-4763-98FA-3D990CF5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SPFx</a:t>
            </a:r>
            <a:r>
              <a:rPr lang="en-US" baseline="0" dirty="0"/>
              <a:t> Development Stack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D23E-9620-403D-BD29-09BFFC2CC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Beware - Culture Shock</a:t>
            </a:r>
            <a:r>
              <a:rPr lang="en-US" baseline="0" dirty="0"/>
              <a:t> for the C# Developer!</a:t>
            </a:r>
          </a:p>
          <a:p>
            <a:r>
              <a:rPr lang="en-US" dirty="0"/>
              <a:t>I Very Quickly Grew to Like It.</a:t>
            </a:r>
          </a:p>
          <a:p>
            <a:r>
              <a:rPr lang="en-US" dirty="0"/>
              <a:t>Very Fast Update-&gt;Deploy-&gt;Test Cycle Compared to Traditional </a:t>
            </a:r>
            <a:r>
              <a:rPr lang="en-US" dirty="0" err="1"/>
              <a:t>SPDev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7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 Tool Comparison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5688" y="6396335"/>
            <a:ext cx="6898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Excellent Training Course-&gt; </a:t>
            </a:r>
            <a:r>
              <a:rPr lang="en-US" sz="1000" dirty="0">
                <a:hlinkClick r:id="rId2"/>
              </a:rPr>
              <a:t>https://www.voitanos.io/products/mastering-the-sharepoint-framework-starter</a:t>
            </a:r>
            <a:endParaRPr lang="en-US" sz="1000" dirty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" y="1534158"/>
            <a:ext cx="10116962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SPFx</a:t>
            </a:r>
            <a:r>
              <a:rPr lang="en-US" baseline="0" dirty="0"/>
              <a:t> Local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Node.js</a:t>
            </a:r>
            <a:r>
              <a:rPr lang="en-US" baseline="0" dirty="0"/>
              <a:t> server locally</a:t>
            </a:r>
          </a:p>
          <a:p>
            <a:r>
              <a:rPr lang="en-US" baseline="0" dirty="0"/>
              <a:t>gulp serve</a:t>
            </a:r>
          </a:p>
          <a:p>
            <a:pPr marL="0" indent="0">
              <a:buNone/>
            </a:pPr>
            <a:r>
              <a:rPr lang="en-US" baseline="0" dirty="0"/>
              <a:t>[Demo]</a:t>
            </a:r>
          </a:p>
        </p:txBody>
      </p:sp>
    </p:spTree>
    <p:extLst>
      <p:ext uri="{BB962C8B-B14F-4D97-AF65-F5344CB8AC3E}">
        <p14:creationId xmlns:p14="http://schemas.microsoft.com/office/powerpoint/2010/main" val="166407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Visual Studio Code and Typescript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[Code</a:t>
            </a:r>
            <a:r>
              <a:rPr lang="en-US" baseline="0" dirty="0"/>
              <a:t> Review]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3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</a:t>
            </a:r>
            <a:r>
              <a:rPr lang="en-US" baseline="0" dirty="0"/>
              <a:t> a New Solution with Yeoman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[Demo]</a:t>
            </a:r>
          </a:p>
        </p:txBody>
      </p:sp>
    </p:spTree>
    <p:extLst>
      <p:ext uri="{BB962C8B-B14F-4D97-AF65-F5344CB8AC3E}">
        <p14:creationId xmlns:p14="http://schemas.microsoft.com/office/powerpoint/2010/main" val="56122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D90F-474F-4B34-B11D-31F2CB89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Demonstration</a:t>
            </a:r>
            <a:r>
              <a:rPr lang="en-US" baseline="0" dirty="0"/>
              <a:t> Solution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60" y="1780908"/>
            <a:ext cx="4334480" cy="382958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6" y="4843524"/>
            <a:ext cx="7077849" cy="173851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2286" y="1466850"/>
            <a:ext cx="28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AZURE FUNCTION (TIMER)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2285" y="4487408"/>
            <a:ext cx="28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WEATHER LIST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4460" y="1326180"/>
            <a:ext cx="28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WEATHER WEBPART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92DB1-0E71-4FB4-8786-BCE8FAEBB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4" y="1942489"/>
            <a:ext cx="504792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0C1-55F7-4FB4-B5BD-FC5F406A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SPFx</a:t>
            </a:r>
            <a:r>
              <a:rPr lang="en-US" dirty="0"/>
              <a:t> SPO Workbench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C3A2-DD80-483E-9DEE-DD987127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Node.js</a:t>
            </a:r>
            <a:r>
              <a:rPr lang="en-US" baseline="0" dirty="0"/>
              <a:t> server still running locally</a:t>
            </a:r>
          </a:p>
          <a:p>
            <a:r>
              <a:rPr lang="en-US" baseline="0" dirty="0"/>
              <a:t>Context finds SPO site and uses real data</a:t>
            </a:r>
          </a:p>
          <a:p>
            <a:pPr marL="0" indent="0">
              <a:buNone/>
            </a:pPr>
            <a:r>
              <a:rPr lang="en-US" baseline="0" dirty="0"/>
              <a:t>[Demo]</a:t>
            </a:r>
          </a:p>
        </p:txBody>
      </p:sp>
    </p:spTree>
    <p:extLst>
      <p:ext uri="{BB962C8B-B14F-4D97-AF65-F5344CB8AC3E}">
        <p14:creationId xmlns:p14="http://schemas.microsoft.com/office/powerpoint/2010/main" val="206786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</a:t>
            </a:r>
            <a:r>
              <a:rPr lang="en-US" baseline="0" dirty="0"/>
              <a:t> a Code Change in Dev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[Demo of Lifecycle]</a:t>
            </a:r>
          </a:p>
        </p:txBody>
      </p:sp>
    </p:spTree>
    <p:extLst>
      <p:ext uri="{BB962C8B-B14F-4D97-AF65-F5344CB8AC3E}">
        <p14:creationId xmlns:p14="http://schemas.microsoft.com/office/powerpoint/2010/main" val="13884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132D-C6B2-4CF8-AFDD-2AF6E923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3DB0-F1A1-41F1-AE17-729322BEC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asset hosting location (Azure CDN – Office 365 CDN)</a:t>
            </a:r>
          </a:p>
          <a:p>
            <a:pPr lvl="1"/>
            <a:r>
              <a:rPr lang="en-US" dirty="0" err="1"/>
              <a:t>Javascript</a:t>
            </a:r>
            <a:endParaRPr lang="en-US" dirty="0"/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Web Assets</a:t>
            </a:r>
          </a:p>
          <a:p>
            <a:r>
              <a:rPr lang="en-US" dirty="0"/>
              <a:t>There will be a configuration process for the assets</a:t>
            </a:r>
          </a:p>
          <a:p>
            <a:r>
              <a:rPr lang="en-US" dirty="0"/>
              <a:t>A .</a:t>
            </a:r>
            <a:r>
              <a:rPr lang="en-US" dirty="0" err="1"/>
              <a:t>sppkg</a:t>
            </a:r>
            <a:r>
              <a:rPr lang="en-US" dirty="0"/>
              <a:t> file will be uploaded to SPO App Catalog and the solution </a:t>
            </a:r>
            <a:r>
              <a:rPr lang="en-US"/>
              <a:t>made available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0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LOB</a:t>
            </a:r>
            <a:r>
              <a:rPr lang="en-US" baseline="0" dirty="0"/>
              <a:t> Ideas With Timer</a:t>
            </a:r>
            <a:r>
              <a:rPr lang="en-US" dirty="0"/>
              <a:t>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Stock Ticker WebPart (classic)</a:t>
            </a:r>
          </a:p>
          <a:p>
            <a:r>
              <a:rPr lang="en-US" dirty="0"/>
              <a:t>Review Reminder on a SP Library</a:t>
            </a:r>
          </a:p>
          <a:p>
            <a:pPr lvl="1"/>
            <a:r>
              <a:rPr lang="en-US" dirty="0"/>
              <a:t>Trigger a MS Flow for a Workflow</a:t>
            </a:r>
          </a:p>
          <a:p>
            <a:r>
              <a:rPr lang="en-US" dirty="0"/>
              <a:t>Move Data from External DB into SP</a:t>
            </a:r>
          </a:p>
          <a:p>
            <a:r>
              <a:rPr lang="en-US" dirty="0"/>
              <a:t>Create a new site when CRM customer record added</a:t>
            </a:r>
          </a:p>
          <a:p>
            <a:r>
              <a:rPr lang="en-US" dirty="0"/>
              <a:t>Apply metadata to a </a:t>
            </a:r>
            <a:r>
              <a:rPr lang="en-US" dirty="0" err="1"/>
              <a:t>DocSet</a:t>
            </a:r>
            <a:r>
              <a:rPr lang="en-US" dirty="0"/>
              <a:t> when CRM customer record updated</a:t>
            </a:r>
          </a:p>
        </p:txBody>
      </p:sp>
    </p:spTree>
    <p:extLst>
      <p:ext uri="{BB962C8B-B14F-4D97-AF65-F5344CB8AC3E}">
        <p14:creationId xmlns:p14="http://schemas.microsoft.com/office/powerpoint/2010/main" val="291154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hlinkClick r:id="rId2"/>
              </a:rPr>
              <a:t>https://dev.office.com/sharepoint/docs/spfx/set-up-your-developer-tenant</a:t>
            </a:r>
            <a:endParaRPr lang="en-US" sz="1600" kern="1200" dirty="0">
              <a:solidFill>
                <a:schemeClr val="tx1"/>
              </a:solidFill>
              <a:effectLst/>
            </a:endParaRPr>
          </a:p>
          <a:p>
            <a:r>
              <a:rPr lang="en-US" sz="1600" dirty="0">
                <a:hlinkClick r:id="rId3"/>
              </a:rPr>
              <a:t>https://rencore.com/blog/migrate-sharepoint-javascript-customizations-to-sharepoint-framework-reference-functions-from-script-files/</a:t>
            </a:r>
            <a:endParaRPr lang="en-US" sz="16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hlinkClick r:id="rId4"/>
              </a:rPr>
              <a:t>https://docs.com/european-collaboration-summit/5284/building-great-client-side-web-parts-with-spfx</a:t>
            </a:r>
            <a:endParaRPr lang="en-US" sz="1600" kern="1200" dirty="0">
              <a:solidFill>
                <a:schemeClr val="tx1"/>
              </a:solidFill>
              <a:effectLst/>
            </a:endParaRPr>
          </a:p>
          <a:p>
            <a:r>
              <a:rPr lang="en-US" sz="1600" dirty="0">
                <a:hlinkClick r:id="rId5"/>
              </a:rPr>
              <a:t>https://darksky.net/dev/docs</a:t>
            </a:r>
          </a:p>
          <a:p>
            <a:r>
              <a:rPr lang="en-US" sz="1600" dirty="0">
                <a:hlinkClick r:id="rId5"/>
              </a:rPr>
              <a:t>http://darkskyapp.github.io/skycons/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https://docs.microsoft.com/en-us/sharepoint/dev/sp-add-ins/working-with-lists-and-list-items-with-rest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https://www.voitanos.io/products/mastering-the-sharepoint-framework-starter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0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A142-4246-4297-B398-5DA73BBD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0" dirty="0"/>
              <a:t>Old Way: </a:t>
            </a:r>
            <a:r>
              <a:rPr lang="en-US" dirty="0"/>
              <a:t>SharePoint Timer</a:t>
            </a:r>
            <a:r>
              <a:rPr lang="en-US" baseline="0" dirty="0"/>
              <a:t> Job LOB Solution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909887" y="2200275"/>
            <a:ext cx="5887642" cy="3634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6725" y="2066925"/>
            <a:ext cx="2124075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Darksky.net API</a:t>
            </a:r>
          </a:p>
          <a:p>
            <a:pPr algn="ctr"/>
            <a:r>
              <a:rPr lang="en-US" dirty="0"/>
              <a:t>(Weather Forecast)</a:t>
            </a:r>
          </a:p>
        </p:txBody>
      </p:sp>
      <p:cxnSp>
        <p:nvCxnSpPr>
          <p:cNvPr id="38" name="Straight Arrow Connector 37"/>
          <p:cNvCxnSpPr>
            <a:endCxn id="35" idx="2"/>
          </p:cNvCxnSpPr>
          <p:nvPr/>
        </p:nvCxnSpPr>
        <p:spPr>
          <a:xfrm flipH="1" flipV="1">
            <a:off x="1528763" y="3362325"/>
            <a:ext cx="1650804" cy="1259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90687" y="4191237"/>
            <a:ext cx="10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Polls Every 30 Minutes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03212" y="5911485"/>
            <a:ext cx="267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SharePoint On-Premises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79405" y="4438650"/>
            <a:ext cx="2124075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Weather List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1151" y="4947703"/>
            <a:ext cx="1009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Updates Every 30 min. After the Poll</a:t>
            </a:r>
          </a:p>
        </p:txBody>
      </p:sp>
      <p:cxnSp>
        <p:nvCxnSpPr>
          <p:cNvPr id="44" name="Straight Arrow Connector 43"/>
          <p:cNvCxnSpPr>
            <a:endCxn id="41" idx="0"/>
          </p:cNvCxnSpPr>
          <p:nvPr/>
        </p:nvCxnSpPr>
        <p:spPr>
          <a:xfrm>
            <a:off x="7741441" y="3823842"/>
            <a:ext cx="2" cy="61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77162" y="3985468"/>
            <a:ext cx="10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Queries List on Demand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759554" y="1367909"/>
            <a:ext cx="1446607" cy="8323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User’s Browser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17516" y="2548710"/>
            <a:ext cx="1847850" cy="1414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56831" y="3034159"/>
            <a:ext cx="1369220" cy="8338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Weather WebPart</a:t>
            </a:r>
          </a:p>
          <a:p>
            <a:pPr algn="ctr"/>
            <a:r>
              <a:rPr lang="en-US" dirty="0"/>
              <a:t>(C#/</a:t>
            </a:r>
            <a:r>
              <a:rPr lang="en-US" dirty="0" err="1"/>
              <a:t>ascx</a:t>
            </a:r>
            <a:r>
              <a:rPr lang="en-US" dirty="0"/>
              <a:t>/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7050" y="2625538"/>
            <a:ext cx="1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SharePoint Page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07079" y="2363928"/>
            <a:ext cx="10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 request</a:t>
            </a:r>
          </a:p>
        </p:txBody>
      </p:sp>
      <p:sp>
        <p:nvSpPr>
          <p:cNvPr id="51" name="Oval 50"/>
          <p:cNvSpPr/>
          <p:nvPr/>
        </p:nvSpPr>
        <p:spPr>
          <a:xfrm>
            <a:off x="466725" y="2066925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20031" y="3005911"/>
            <a:ext cx="2118715" cy="24423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58727" y="4111645"/>
            <a:ext cx="1984470" cy="1075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RetrieveWeather</a:t>
            </a:r>
            <a:r>
              <a:rPr lang="en-US" sz="1600" dirty="0"/>
              <a:t>()</a:t>
            </a:r>
          </a:p>
          <a:p>
            <a:pPr algn="ctr"/>
            <a:r>
              <a:rPr lang="en-US" sz="1600" dirty="0"/>
              <a:t>(Timer Job)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11730" y="3088661"/>
            <a:ext cx="183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Timer Service Engine</a:t>
            </a:r>
          </a:p>
        </p:txBody>
      </p:sp>
      <p:cxnSp>
        <p:nvCxnSpPr>
          <p:cNvPr id="72" name="Straight Arrow Connector 71"/>
          <p:cNvCxnSpPr>
            <a:stCxn id="37" idx="3"/>
          </p:cNvCxnSpPr>
          <p:nvPr/>
        </p:nvCxnSpPr>
        <p:spPr>
          <a:xfrm>
            <a:off x="5143197" y="4649362"/>
            <a:ext cx="1525491" cy="360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6" idx="2"/>
          </p:cNvCxnSpPr>
          <p:nvPr/>
        </p:nvCxnSpPr>
        <p:spPr>
          <a:xfrm flipH="1">
            <a:off x="7741441" y="2200275"/>
            <a:ext cx="2741417" cy="34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989205" y="5936399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6" name="Oval 75"/>
          <p:cNvSpPr/>
          <p:nvPr/>
        </p:nvSpPr>
        <p:spPr>
          <a:xfrm>
            <a:off x="3102180" y="3111989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7" name="Oval 76"/>
          <p:cNvSpPr/>
          <p:nvPr/>
        </p:nvSpPr>
        <p:spPr>
          <a:xfrm>
            <a:off x="1837435" y="4622124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5.1</a:t>
            </a:r>
          </a:p>
        </p:txBody>
      </p:sp>
      <p:sp>
        <p:nvSpPr>
          <p:cNvPr id="78" name="Oval 77"/>
          <p:cNvSpPr/>
          <p:nvPr/>
        </p:nvSpPr>
        <p:spPr>
          <a:xfrm>
            <a:off x="5682551" y="4480664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5.2</a:t>
            </a:r>
          </a:p>
        </p:txBody>
      </p:sp>
      <p:sp>
        <p:nvSpPr>
          <p:cNvPr id="79" name="Oval 78"/>
          <p:cNvSpPr/>
          <p:nvPr/>
        </p:nvSpPr>
        <p:spPr>
          <a:xfrm>
            <a:off x="3188633" y="4131246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0" name="Oval 79"/>
          <p:cNvSpPr/>
          <p:nvPr/>
        </p:nvSpPr>
        <p:spPr>
          <a:xfrm>
            <a:off x="6712448" y="4474948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1" name="Oval 80"/>
          <p:cNvSpPr/>
          <p:nvPr/>
        </p:nvSpPr>
        <p:spPr>
          <a:xfrm>
            <a:off x="7053859" y="3044859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9231805" y="2625538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8.1</a:t>
            </a:r>
          </a:p>
        </p:txBody>
      </p:sp>
      <p:sp>
        <p:nvSpPr>
          <p:cNvPr id="85" name="Oval 84"/>
          <p:cNvSpPr/>
          <p:nvPr/>
        </p:nvSpPr>
        <p:spPr>
          <a:xfrm>
            <a:off x="8635307" y="4042721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121277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5FAB-A4C1-47EB-A225-C0316B32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0" dirty="0"/>
              <a:t>Why the Old Way Doesn’t Work in The 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53E0C-0F11-44E4-9106-7844E081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DLL (full</a:t>
            </a:r>
            <a:r>
              <a:rPr lang="en-US" baseline="0" dirty="0"/>
              <a:t> trust solution) timer job </a:t>
            </a:r>
            <a:r>
              <a:rPr lang="en-US" dirty="0"/>
              <a:t>registered</a:t>
            </a:r>
            <a:r>
              <a:rPr lang="en-US" baseline="0" dirty="0"/>
              <a:t> on SharePoint Farm Servers -&gt; Cannot deploy </a:t>
            </a:r>
            <a:r>
              <a:rPr lang="en-US" baseline="0" dirty="0" err="1"/>
              <a:t>dlls</a:t>
            </a:r>
            <a:r>
              <a:rPr lang="en-US" baseline="0" dirty="0"/>
              <a:t> on Microsoft’s SPO Servers.</a:t>
            </a:r>
          </a:p>
          <a:p>
            <a:r>
              <a:rPr lang="en-US" baseline="0" dirty="0"/>
              <a:t>WebPart solution deploys files and </a:t>
            </a:r>
            <a:r>
              <a:rPr lang="en-US" baseline="0" dirty="0" err="1"/>
              <a:t>dlls</a:t>
            </a:r>
            <a:r>
              <a:rPr lang="en-US" baseline="0" dirty="0"/>
              <a:t> to the SharePoint Farm Servers -&gt; Cannot deploy anything on the Microsoft SPO Servers.</a:t>
            </a:r>
          </a:p>
          <a:p>
            <a:r>
              <a:rPr lang="en-US" baseline="0" dirty="0"/>
              <a:t>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5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08D3-8AE6-4D03-9CEA-4778C364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Way: Azure Timer Job LOB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3062" y="2200275"/>
            <a:ext cx="2500313" cy="3634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8762" y="4172396"/>
            <a:ext cx="2500313" cy="16671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725" y="2066925"/>
            <a:ext cx="2124075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Darksky.net API</a:t>
            </a:r>
          </a:p>
          <a:p>
            <a:pPr algn="ctr"/>
            <a:r>
              <a:rPr lang="en-US" dirty="0"/>
              <a:t>(Weather Forecast)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5259" y="5934075"/>
            <a:ext cx="140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Azure Tenant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4371975"/>
            <a:ext cx="2124075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RetrieveWeather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(Azure Function)</a:t>
            </a:r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 flipH="1" flipV="1">
            <a:off x="1528763" y="3362325"/>
            <a:ext cx="1157287" cy="100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16944" y="3555801"/>
            <a:ext cx="10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Polls Every 30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6480" y="5930535"/>
            <a:ext cx="140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 Tenant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41180" y="4438650"/>
            <a:ext cx="2124075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Weather List</a:t>
            </a: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876675" y="5010150"/>
            <a:ext cx="1764505" cy="1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1240" y="5089890"/>
            <a:ext cx="1009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Updates Every 30 After the Poll</a:t>
            </a:r>
          </a:p>
        </p:txBody>
      </p:sp>
      <p:cxnSp>
        <p:nvCxnSpPr>
          <p:cNvPr id="16" name="Straight Arrow Connector 15"/>
          <p:cNvCxnSpPr>
            <a:endCxn id="13" idx="0"/>
          </p:cNvCxnSpPr>
          <p:nvPr/>
        </p:nvCxnSpPr>
        <p:spPr>
          <a:xfrm>
            <a:off x="6703216" y="3823842"/>
            <a:ext cx="2" cy="61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8937" y="3985468"/>
            <a:ext cx="10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Queries List on Demand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89254" y="1719046"/>
            <a:ext cx="1312071" cy="7591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User’s Browser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79291" y="2548710"/>
            <a:ext cx="1847850" cy="1414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36480" y="3129290"/>
            <a:ext cx="1169196" cy="8338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SPFx</a:t>
            </a:r>
            <a:r>
              <a:rPr lang="en-US" dirty="0"/>
              <a:t> Weather WebPart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88825" y="2625538"/>
            <a:ext cx="1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SharePoint Page</a:t>
            </a:r>
          </a:p>
        </p:txBody>
      </p:sp>
      <p:cxnSp>
        <p:nvCxnSpPr>
          <p:cNvPr id="22" name="Straight Arrow Connector 21"/>
          <p:cNvCxnSpPr>
            <a:stCxn id="18" idx="1"/>
            <a:endCxn id="19" idx="0"/>
          </p:cNvCxnSpPr>
          <p:nvPr/>
        </p:nvCxnSpPr>
        <p:spPr>
          <a:xfrm flipH="1">
            <a:off x="6703216" y="2098640"/>
            <a:ext cx="2586038" cy="45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77183" y="1936120"/>
            <a:ext cx="10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 request</a:t>
            </a:r>
          </a:p>
        </p:txBody>
      </p:sp>
      <p:sp>
        <p:nvSpPr>
          <p:cNvPr id="24" name="Oval 23"/>
          <p:cNvSpPr/>
          <p:nvPr/>
        </p:nvSpPr>
        <p:spPr>
          <a:xfrm>
            <a:off x="466725" y="2066925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1799034" y="5977899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1799034" y="5195128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221237" y="3578916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4.1</a:t>
            </a:r>
          </a:p>
        </p:txBody>
      </p:sp>
      <p:sp>
        <p:nvSpPr>
          <p:cNvPr id="28" name="Oval 27"/>
          <p:cNvSpPr/>
          <p:nvPr/>
        </p:nvSpPr>
        <p:spPr>
          <a:xfrm>
            <a:off x="4565753" y="5555610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4.2</a:t>
            </a:r>
          </a:p>
        </p:txBody>
      </p:sp>
      <p:sp>
        <p:nvSpPr>
          <p:cNvPr id="29" name="Oval 28"/>
          <p:cNvSpPr/>
          <p:nvPr/>
        </p:nvSpPr>
        <p:spPr>
          <a:xfrm>
            <a:off x="5841951" y="5977899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5708601" y="4492769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Oval 30"/>
          <p:cNvSpPr/>
          <p:nvPr/>
        </p:nvSpPr>
        <p:spPr>
          <a:xfrm>
            <a:off x="6136480" y="3180552"/>
            <a:ext cx="266700" cy="27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2" name="Oval 31"/>
          <p:cNvSpPr/>
          <p:nvPr/>
        </p:nvSpPr>
        <p:spPr>
          <a:xfrm>
            <a:off x="8604346" y="2251406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8.1</a:t>
            </a:r>
          </a:p>
        </p:txBody>
      </p:sp>
      <p:sp>
        <p:nvSpPr>
          <p:cNvPr id="33" name="Oval 32"/>
          <p:cNvSpPr/>
          <p:nvPr/>
        </p:nvSpPr>
        <p:spPr>
          <a:xfrm>
            <a:off x="7594698" y="4049413"/>
            <a:ext cx="526849" cy="268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85869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377C-F0A0-40C7-89BE-4AB20F11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Azure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61D2-1AD4-4DCA-9F01-E27C0583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Server</a:t>
            </a:r>
            <a:r>
              <a:rPr lang="en-US" baseline="0" dirty="0" err="1"/>
              <a:t>less</a:t>
            </a:r>
            <a:r>
              <a:rPr lang="en-US" baseline="0" dirty="0"/>
              <a:t> Compute Experience</a:t>
            </a:r>
          </a:p>
          <a:p>
            <a:r>
              <a:rPr lang="en-US" dirty="0"/>
              <a:t>Create Functions in C#,</a:t>
            </a:r>
            <a:r>
              <a:rPr lang="en-US" baseline="0" dirty="0"/>
              <a:t> </a:t>
            </a:r>
            <a:r>
              <a:rPr lang="en-US" baseline="0" dirty="0" err="1"/>
              <a:t>Javascript</a:t>
            </a:r>
            <a:r>
              <a:rPr lang="en-US" baseline="0" dirty="0"/>
              <a:t>, F#, Python, PHP, etc.</a:t>
            </a:r>
          </a:p>
          <a:p>
            <a:r>
              <a:rPr lang="en-US" dirty="0"/>
              <a:t>Timer Based Processing</a:t>
            </a:r>
          </a:p>
          <a:p>
            <a:r>
              <a:rPr lang="en-US" baseline="0" dirty="0"/>
              <a:t>Triggers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2856" y="6311900"/>
            <a:ext cx="5320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https://azure.microsoft.com/en-us/services/functions/</a:t>
            </a:r>
          </a:p>
        </p:txBody>
      </p:sp>
    </p:spTree>
    <p:extLst>
      <p:ext uri="{BB962C8B-B14F-4D97-AF65-F5344CB8AC3E}">
        <p14:creationId xmlns:p14="http://schemas.microsoft.com/office/powerpoint/2010/main" val="349625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Excellent</a:t>
            </a:r>
            <a:r>
              <a:rPr lang="en-US" baseline="0" dirty="0"/>
              <a:t> Visual Studio 2017 Integration</a:t>
            </a:r>
            <a:endParaRPr lang="en-US" dirty="0"/>
          </a:p>
        </p:txBody>
      </p:sp>
      <p:pic>
        <p:nvPicPr>
          <p:cNvPr id="1026" name="Picture 2" descr="New Project &#10;D Recent &#10;Installed &#10;Visual &#10;Windows Universal &#10;Windows Classic Desktop &#10;Web &#10;D Office/SharePoint &#10;.NET core &#10;.NET Standard &#10;Android &#10;Cloud &#10;Cross-platform &#10;D iOS &#10;WCF &#10;Workflow &#10;D Azure Data Lake &#10;D Stream Analytics &#10;D Other Languages &#10;D Other Project Types &#10;D FSharo &#10;Not finding what you are looking for? &#10;Open Visual Studio Installer &#10;FunctionAppI &#10;ASP.NET Core Web Application &#10;Azure Functions &#10;Service Fabric Application &#10;ASP.NET Web Application (.NET Framework) &#10;Azure WebJob (.NET Framework) &#10;Azure Cloud Service &#10;Azure Resource Group &#10;Visual C# &#10;Visual C# &#10;Visual C# &#10;Visual C# &#10;Visual C# &#10;Visual C# &#10;Visual C# &#10;Location: &#10;Solution name: &#10;Studio &#10;FunctionA I &#10;Search (Ctrl+E) &#10;Type: Visual C# &#10;A template to create an Azure Function &#10;project. &#10;Browse... &#10;Create directory for solution &#10;Add to Source Contro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5380"/>
            <a:ext cx="6071010" cy="42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513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AN AZURE FUNCTION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382086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the Azure</a:t>
            </a:r>
            <a:r>
              <a:rPr lang="en-US" baseline="0" dirty="0"/>
              <a:t> Function Type (Timer)</a:t>
            </a:r>
            <a:endParaRPr lang="en-US" dirty="0"/>
          </a:p>
        </p:txBody>
      </p:sp>
      <p:pic>
        <p:nvPicPr>
          <p:cNvPr id="2050" name="Picture 2" descr="New Azure Function - RetreiveWeather &#10;Schedule &#10;f &#10;f &#10;Event Hub trigger &#10;Service Bus Topic trigger &#10;Generic WebHook &#10;Service Bus Queue trigger &#10;GitHub WebHook &#10;Queue trigger &#10;Timer trigger &#10;Http trigger &#10;Http trigger with parameters &#10;SAS token &#10;Http PUT CRUD &#10;Http GET CRUD &#10;GitHub comment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" y="1506876"/>
            <a:ext cx="5606415" cy="36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value of schedule is a CRON expression that includes these six fields: &#10;{second} {minute} {hour} {day} {month} {day-of-week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" y="5299690"/>
            <a:ext cx="55911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6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 the Function in C#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[Demo Function Code]</a:t>
            </a:r>
          </a:p>
        </p:txBody>
      </p:sp>
    </p:spTree>
    <p:extLst>
      <p:ext uri="{BB962C8B-B14F-4D97-AF65-F5344CB8AC3E}">
        <p14:creationId xmlns:p14="http://schemas.microsoft.com/office/powerpoint/2010/main" val="359018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 2017 .NET SIG2.potx [Autosaved]" id="{5FA336AA-4EA4-4F52-A2DE-959E85BE9347}" vid="{6F5820C5-D03E-47E8-A6E1-BE5638D4D1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5D613EF5D7464AAF287DB91A6B46AC" ma:contentTypeVersion="2" ma:contentTypeDescription="Create a new document." ma:contentTypeScope="" ma:versionID="e03af5a0a7a1ea5af531edf5e8a32c16">
  <xsd:schema xmlns:xsd="http://www.w3.org/2001/XMLSchema" xmlns:xs="http://www.w3.org/2001/XMLSchema" xmlns:p="http://schemas.microsoft.com/office/2006/metadata/properties" xmlns:ns2="5627ed23-8623-4fff-a811-ab6a669c18ec" targetNamespace="http://schemas.microsoft.com/office/2006/metadata/properties" ma:root="true" ma:fieldsID="24a7eb305d8bf14e52147ba0d2ac825c" ns2:_="">
    <xsd:import namespace="5627ed23-8623-4fff-a811-ab6a669c18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7ed23-8623-4fff-a811-ab6a669c1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3DCD3-40AC-43E7-AFA3-0D9C38AC62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3CAE7-7EB1-4387-80BC-9D620183965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627ed23-8623-4fff-a811-ab6a669c18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D01CDA-1D5E-45ED-B784-ACB79C074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27ed23-8623-4fff-a811-ab6a669c18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OCT 2017 .NET SIG2 [Autosaved]</Template>
  <TotalTime>76</TotalTime>
  <Words>588</Words>
  <Application>Microsoft Office PowerPoint</Application>
  <PresentationFormat>Widescreen</PresentationFormat>
  <Paragraphs>135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宋体</vt:lpstr>
      <vt:lpstr>Arial</vt:lpstr>
      <vt:lpstr>Calibri</vt:lpstr>
      <vt:lpstr>Times New Roman</vt:lpstr>
      <vt:lpstr>Wingdings</vt:lpstr>
      <vt:lpstr>Office Theme</vt:lpstr>
      <vt:lpstr>Line of Business Solutions in SharePoint Online</vt:lpstr>
      <vt:lpstr>The Demonstration Solution</vt:lpstr>
      <vt:lpstr>Old Way: SharePoint Timer Job LOB Solution</vt:lpstr>
      <vt:lpstr>Why the Old Way Doesn’t Work in The Cloud</vt:lpstr>
      <vt:lpstr>New Way: Azure Timer Job LOB Solution</vt:lpstr>
      <vt:lpstr>Azure Functions</vt:lpstr>
      <vt:lpstr>Excellent Visual Studio 2017 Integration</vt:lpstr>
      <vt:lpstr>Selecting the Azure Function Type (Timer)</vt:lpstr>
      <vt:lpstr>Explore the Function in C#</vt:lpstr>
      <vt:lpstr>Publishing the Azure Function from VS2017</vt:lpstr>
      <vt:lpstr>Creating the App Service to Hold the Function</vt:lpstr>
      <vt:lpstr>Finalize and Publish</vt:lpstr>
      <vt:lpstr>The SharePoint Framework (SPFx)</vt:lpstr>
      <vt:lpstr>SPO Development Environment</vt:lpstr>
      <vt:lpstr>SPFx Development Stack</vt:lpstr>
      <vt:lpstr>Dev Tool Comparison</vt:lpstr>
      <vt:lpstr>SPFx Local Workbench</vt:lpstr>
      <vt:lpstr>Visual Studio Code and Typescript</vt:lpstr>
      <vt:lpstr>Create a New Solution with Yeoman</vt:lpstr>
      <vt:lpstr>SPFx SPO Workbench</vt:lpstr>
      <vt:lpstr>Making a Code Change in Dev</vt:lpstr>
      <vt:lpstr>Deployment</vt:lpstr>
      <vt:lpstr>Other LOB Ideas With Timer Technique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of Business Solutions in SharePoint Online</dc:title>
  <dc:creator>Jason Ditzel</dc:creator>
  <cp:lastModifiedBy>Jason Oakes</cp:lastModifiedBy>
  <cp:revision>2</cp:revision>
  <dcterms:created xsi:type="dcterms:W3CDTF">2017-10-12T13:30:17Z</dcterms:created>
  <dcterms:modified xsi:type="dcterms:W3CDTF">2017-10-17T18:19:00Z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0x010100205D613EF5D7464AAF287DB91A6B46AC</vt:lpwstr>
  </property>
</Properties>
</file>